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0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98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90" r:id="rId38"/>
    <p:sldId id="291" r:id="rId39"/>
    <p:sldId id="293" r:id="rId40"/>
    <p:sldId id="294" r:id="rId41"/>
    <p:sldId id="295" r:id="rId42"/>
    <p:sldId id="296" r:id="rId43"/>
    <p:sldId id="299" r:id="rId4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986574f0009e1677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3.xml"/><Relationship Id="rId2" Type="http://schemas.openxmlformats.org/officeDocument/2006/relationships/image" Target="../media/image10.jpeg"/><Relationship Id="rId1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9884d9c7a?sp=1&amp;pid=c9cb08b10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回忆录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回快录指用叙述和描写等方式追记自己或自己熟悉的人物的生活经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历和社会活动的文体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，如杨绛的《我们仨》和季羡林的《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牛棚杂忆》。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1.特点：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①真实性，真实记载人物的经历和观感。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②广泛性，不仅回忆个人，还以个人为主线，串联与之有关的人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和事，触及生活的各个角落，反映社会的历史面目。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③突出性，所回忆的人物要处于突出地位，提及的其他人物要有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个性，所列事件要典型，有一定的代表性。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9884d9c7a?sp=1&amp;pid=c9cb08b10&amp;color=0,0,0&amp;vtp=1&amp;bt=1&amp;bbb=1&amp;hb=1"/>
          <p:cNvSpPr/>
          <p:nvPr/>
        </p:nvSpPr>
        <p:spPr>
          <a:xfrm>
            <a:off x="612648" y="46634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2.根据叙述的方式可分为：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亲笔回忆录，即关于一系列事件的记录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，通常由事件亲历者所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，是回忆录的主人公亲笔撰写的个人回忆录。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口述回忆录，其口吻通常闲逸而亲切，采用自己口述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、他人记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录整理等方式完成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1bd32daa?pid=dcb6b043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6_BD.1_1#49d93b06a?sp=1&amp;pid=71bd32daa&amp;color=0,0,0&amp;vtp=1&amp;bb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①衷肠(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②缴获(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③豪绅(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④寒噤(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⑤雷霆(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⑥马镫(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⑦跋涉(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640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⑧熙熙攘攘(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2_1#49d93b06a.bracket?pid=71bd32daa&amp;color=0,0,0&amp;vpa=1&amp;vtp=1&amp;bbb=1"/>
          <p:cNvSpPr/>
          <p:nvPr/>
        </p:nvSpPr>
        <p:spPr>
          <a:xfrm>
            <a:off x="1804067" y="1829774"/>
            <a:ext cx="11858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zhōnɡ</a:t>
            </a:r>
            <a:endParaRPr lang="en-US" altLang="zh-CN" sz="2800" dirty="0"/>
          </a:p>
        </p:txBody>
      </p:sp>
      <p:sp>
        <p:nvSpPr>
          <p:cNvPr id="5" name="QB_6_AN.3_1#49d93b06a.bracket?pid=71bd32daa&amp;color=0,0,0&amp;vpa=2&amp;vtp=1&amp;bbb=1"/>
          <p:cNvSpPr/>
          <p:nvPr/>
        </p:nvSpPr>
        <p:spPr>
          <a:xfrm>
            <a:off x="7432072" y="1829774"/>
            <a:ext cx="8334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6" name="QB_6_AN.4_1#49d93b06a.bracket?pid=71bd32daa&amp;color=0,0,0&amp;vpa=3&amp;vtp=1&amp;bbb=1"/>
          <p:cNvSpPr/>
          <p:nvPr/>
        </p:nvSpPr>
        <p:spPr>
          <a:xfrm>
            <a:off x="1829467" y="2477474"/>
            <a:ext cx="9509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shēn</a:t>
            </a:r>
            <a:endParaRPr lang="en-US" altLang="zh-CN" sz="2800" dirty="0"/>
          </a:p>
        </p:txBody>
      </p:sp>
      <p:sp>
        <p:nvSpPr>
          <p:cNvPr id="7" name="QB_6_AN.5_1#49d93b06a.bracket?pid=71bd32daa&amp;color=0,0,0&amp;vpa=4&amp;vtp=1&amp;bbb=1"/>
          <p:cNvSpPr/>
          <p:nvPr/>
        </p:nvSpPr>
        <p:spPr>
          <a:xfrm>
            <a:off x="7432072" y="2477474"/>
            <a:ext cx="6746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jìn</a:t>
            </a:r>
            <a:endParaRPr lang="en-US" altLang="zh-CN" sz="2800" dirty="0"/>
          </a:p>
        </p:txBody>
      </p:sp>
      <p:sp>
        <p:nvSpPr>
          <p:cNvPr id="8" name="QB_6_AN.6_1#49d93b06a.bracket?pid=71bd32daa&amp;color=0,0,0&amp;vpa=5&amp;vtp=1&amp;bbb=1"/>
          <p:cNvSpPr/>
          <p:nvPr/>
        </p:nvSpPr>
        <p:spPr>
          <a:xfrm>
            <a:off x="1778667" y="3125174"/>
            <a:ext cx="8699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tínɡ</a:t>
            </a:r>
            <a:endParaRPr lang="en-US" altLang="zh-CN" sz="2800" dirty="0"/>
          </a:p>
        </p:txBody>
      </p:sp>
      <p:sp>
        <p:nvSpPr>
          <p:cNvPr id="9" name="QB_6_AN.7_1#49d93b06a.bracket?pid=71bd32daa&amp;color=0,0,0&amp;vpa=6&amp;vtp=1&amp;bbb=1"/>
          <p:cNvSpPr/>
          <p:nvPr/>
        </p:nvSpPr>
        <p:spPr>
          <a:xfrm>
            <a:off x="7444772" y="3125174"/>
            <a:ext cx="10080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dènɡ</a:t>
            </a:r>
            <a:endParaRPr lang="en-US" altLang="zh-CN" sz="2800" dirty="0"/>
          </a:p>
        </p:txBody>
      </p:sp>
      <p:sp>
        <p:nvSpPr>
          <p:cNvPr id="10" name="QB_6_AN.8_1#49d93b06a.bracket?pid=71bd32daa&amp;color=0,0,0&amp;vpa=7&amp;vtp=1&amp;bbb=1"/>
          <p:cNvSpPr/>
          <p:nvPr/>
        </p:nvSpPr>
        <p:spPr>
          <a:xfrm>
            <a:off x="1704848" y="3772874"/>
            <a:ext cx="7334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1" name="QB_6_AN.9_1#49d93b06a.bracket?pid=71bd32daa&amp;color=0,0,0&amp;vpa=8&amp;vtp=1&amp;bbb=1"/>
          <p:cNvSpPr/>
          <p:nvPr/>
        </p:nvSpPr>
        <p:spPr>
          <a:xfrm>
            <a:off x="2796254" y="3772874"/>
            <a:ext cx="75247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shè</a:t>
            </a:r>
            <a:endParaRPr lang="en-US" altLang="zh-CN" sz="2800" dirty="0"/>
          </a:p>
        </p:txBody>
      </p:sp>
      <p:sp>
        <p:nvSpPr>
          <p:cNvPr id="12" name="QB_6_AN.10_1#49d93b06a.bracket?pid=71bd32daa&amp;color=0,0,0&amp;vpa=9&amp;vtp=1&amp;bbb=1"/>
          <p:cNvSpPr/>
          <p:nvPr/>
        </p:nvSpPr>
        <p:spPr>
          <a:xfrm>
            <a:off x="2477167" y="4420574"/>
            <a:ext cx="5349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xī</a:t>
            </a:r>
            <a:endParaRPr lang="en-US" altLang="zh-CN" sz="2800" dirty="0"/>
          </a:p>
        </p:txBody>
      </p:sp>
      <p:sp>
        <p:nvSpPr>
          <p:cNvPr id="13" name="QB_6_AN.11_1#49d93b06a.bracket?pid=71bd32daa&amp;color=0,0,0&amp;vpa=10&amp;vtp=1&amp;bbb=1"/>
          <p:cNvSpPr/>
          <p:nvPr/>
        </p:nvSpPr>
        <p:spPr>
          <a:xfrm>
            <a:off x="3289966" y="4420574"/>
            <a:ext cx="989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r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</a:t>
            </a:r>
            <a:endParaRPr lang="en-US" altLang="zh-CN" sz="2800" dirty="0"/>
          </a:p>
        </p:txBody>
      </p:sp>
      <p:sp>
        <p:nvSpPr>
          <p:cNvPr id="14" name="QB_6_BD.1_1#49d93b06a?sp=1&amp;pid=71bd32daa&amp;color=0,0,0&amp;vtp=1&amp;bbb=1&amp;zzd= 3"/>
          <p:cNvSpPr/>
          <p:nvPr/>
        </p:nvSpPr>
        <p:spPr>
          <a:xfrm>
            <a:off x="11270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1_1#49d93b06a?sp=1&amp;pid=71bd32daa&amp;color=0,0,0&amp;vtp=1&amp;bbb=1&amp;zzd= 3"/>
          <p:cNvSpPr/>
          <p:nvPr/>
        </p:nvSpPr>
        <p:spPr>
          <a:xfrm>
            <a:off x="676773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6_BD.1_1#49d93b06a?sp=1&amp;pid=71bd32daa&amp;color=0,0,0&amp;vtp=1&amp;bbb=1&amp;zzd= 5"/>
          <p:cNvSpPr/>
          <p:nvPr/>
        </p:nvSpPr>
        <p:spPr>
          <a:xfrm>
            <a:off x="1482630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6_BD.1_1#49d93b06a?sp=1&amp;pid=71bd32daa&amp;color=0,0,0&amp;vtp=1&amp;bbb=1&amp;zzd= 5"/>
          <p:cNvSpPr/>
          <p:nvPr/>
        </p:nvSpPr>
        <p:spPr>
          <a:xfrm>
            <a:off x="7123335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6_BD.1_1#49d93b06a?sp=1&amp;pid=71bd32daa&amp;color=0,0,0&amp;vtp=1&amp;bbb=1&amp;zzd= 7"/>
          <p:cNvSpPr/>
          <p:nvPr/>
        </p:nvSpPr>
        <p:spPr>
          <a:xfrm>
            <a:off x="1482630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6_BD.1_1#49d93b06a?sp=1&amp;pid=71bd32daa&amp;color=0,0,0&amp;vtp=1&amp;bbb=1&amp;zzd= 7"/>
          <p:cNvSpPr/>
          <p:nvPr/>
        </p:nvSpPr>
        <p:spPr>
          <a:xfrm>
            <a:off x="7123335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6_BD.1_1#49d93b06a?sp=1&amp;pid=71bd32daa&amp;color=0,0,0&amp;vtp=1&amp;bbb=1&amp;zzd= 9"/>
          <p:cNvSpPr/>
          <p:nvPr/>
        </p:nvSpPr>
        <p:spPr>
          <a:xfrm>
            <a:off x="1127030" y="4425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1_1#49d93b06a?sp=1&amp;pid=71bd32daa&amp;color=0,0,0&amp;vtp=1&amp;bbb=1&amp;zzd= 9"/>
          <p:cNvSpPr/>
          <p:nvPr/>
        </p:nvSpPr>
        <p:spPr>
          <a:xfrm>
            <a:off x="1482630" y="4425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6_BD.1_1#49d93b06a?sp=1&amp;pid=71bd32daa&amp;color=0,0,0&amp;vtp=1&amp;bbb=1&amp;zzd= 11"/>
          <p:cNvSpPr/>
          <p:nvPr/>
        </p:nvSpPr>
        <p:spPr>
          <a:xfrm>
            <a:off x="1127030" y="5086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1_1#49d93b06a?sp=1&amp;pid=71bd32daa&amp;color=0,0,0&amp;vtp=1&amp;bbb=1&amp;zzd= 11"/>
          <p:cNvSpPr/>
          <p:nvPr/>
        </p:nvSpPr>
        <p:spPr>
          <a:xfrm>
            <a:off x="1838230" y="5086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_1#a15dce3a2?sp=1&amp;pid=71bd32daa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6_BD.12_2#a15dce3a2?bid=1&amp;pid=71bd32daa&amp;color=0,0,0&amp;vtp=1"/>
          <p:cNvSpPr/>
          <p:nvPr/>
        </p:nvSpPr>
        <p:spPr>
          <a:xfrm>
            <a:off x="1366712" y="1099391"/>
            <a:ext cx="234791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追ji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)穴</a:t>
            </a:r>
            <a:endParaRPr lang="en-US" altLang="zh-CN" sz="2800" dirty="0"/>
          </a:p>
        </p:txBody>
      </p:sp>
      <p:sp>
        <p:nvSpPr>
          <p:cNvPr id="4" name="QB_6_BD.12_3#a15dce3a2?bid=2&amp;pid=71bd32daa&amp;color=0,0,0&amp;vtp=1"/>
          <p:cNvSpPr/>
          <p:nvPr/>
        </p:nvSpPr>
        <p:spPr>
          <a:xfrm>
            <a:off x="1430212" y="2440511"/>
            <a:ext cx="2289175" cy="1943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)念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)量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)脚</a:t>
            </a:r>
            <a:endParaRPr lang="en-US" altLang="zh-CN" sz="2800" dirty="0"/>
          </a:p>
        </p:txBody>
      </p:sp>
      <p:sp>
        <p:nvSpPr>
          <p:cNvPr id="5" name="QB_6_AN.13_1#a15dce3a2.bracket?pid=71bd32daa&amp;color=0,0,0&amp;vpa=11&amp;vtp=1"/>
          <p:cNvSpPr/>
          <p:nvPr/>
        </p:nvSpPr>
        <p:spPr>
          <a:xfrm>
            <a:off x="2412080" y="11070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剿</a:t>
            </a:r>
            <a:endParaRPr lang="en-US" altLang="zh-CN" sz="2800" dirty="0"/>
          </a:p>
        </p:txBody>
      </p:sp>
      <p:sp>
        <p:nvSpPr>
          <p:cNvPr id="6" name="QB_6_AN.14_1#a15dce3a2.bracket?pid=71bd32daa&amp;color=0,0,0&amp;vpa=12&amp;vtp=1"/>
          <p:cNvSpPr/>
          <p:nvPr/>
        </p:nvSpPr>
        <p:spPr>
          <a:xfrm>
            <a:off x="2372394" y="17547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巢</a:t>
            </a:r>
            <a:endParaRPr lang="en-US" altLang="zh-CN" sz="2800" dirty="0"/>
          </a:p>
        </p:txBody>
      </p:sp>
      <p:sp>
        <p:nvSpPr>
          <p:cNvPr id="7" name="QB_6_AN.15_1#a15dce3a2.bracket?pid=71bd32daa&amp;color=0,0,0&amp;vpa=13&amp;vtp=1"/>
          <p:cNvSpPr/>
          <p:nvPr/>
        </p:nvSpPr>
        <p:spPr>
          <a:xfrm>
            <a:off x="2377155" y="24481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惦</a:t>
            </a:r>
            <a:endParaRPr lang="en-US" altLang="zh-CN" sz="2800" dirty="0"/>
          </a:p>
        </p:txBody>
      </p:sp>
      <p:sp>
        <p:nvSpPr>
          <p:cNvPr id="8" name="QB_6_AN.16_1#a15dce3a2.bracket?pid=71bd32daa&amp;color=0,0,0&amp;vpa=14&amp;vtp=1"/>
          <p:cNvSpPr/>
          <p:nvPr/>
        </p:nvSpPr>
        <p:spPr>
          <a:xfrm>
            <a:off x="2377155" y="30958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掂</a:t>
            </a:r>
            <a:endParaRPr lang="en-US" altLang="zh-CN" sz="2800" dirty="0"/>
          </a:p>
        </p:txBody>
      </p:sp>
      <p:sp>
        <p:nvSpPr>
          <p:cNvPr id="9" name="QB_6_AN.17_1#a15dce3a2.bracket?pid=71bd32daa&amp;color=0,0,0&amp;vpa=15&amp;vtp=1"/>
          <p:cNvSpPr/>
          <p:nvPr/>
        </p:nvSpPr>
        <p:spPr>
          <a:xfrm>
            <a:off x="2377155" y="37435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踮</a:t>
            </a:r>
            <a:endParaRPr lang="en-US" altLang="zh-CN" sz="2800" dirty="0"/>
          </a:p>
        </p:txBody>
      </p:sp>
      <p:sp>
        <p:nvSpPr>
          <p:cNvPr id="10" name="QB_6_BD.12_2#a15dce3a2?bid=1&amp;pid=71bd32daa&amp;color=0,0,0&amp;vtp=1"/>
          <p:cNvSpPr/>
          <p:nvPr/>
        </p:nvSpPr>
        <p:spPr>
          <a:xfrm>
            <a:off x="612649" y="148293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1" name="SystemAddBraceShape"/>
          <p:cNvSpPr/>
          <p:nvPr/>
        </p:nvSpPr>
        <p:spPr>
          <a:xfrm>
            <a:off x="1112712" y="135339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12_3#a15dce3a2?bid=2&amp;pid=71bd32daa&amp;color=0,0,0&amp;vtp=1"/>
          <p:cNvSpPr/>
          <p:nvPr/>
        </p:nvSpPr>
        <p:spPr>
          <a:xfrm>
            <a:off x="612649" y="314409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3" name="SystemAddBraceShape"/>
          <p:cNvSpPr/>
          <p:nvPr/>
        </p:nvSpPr>
        <p:spPr>
          <a:xfrm>
            <a:off x="1112712" y="2694511"/>
            <a:ext cx="165100" cy="153924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8_1#f2302b646?pid=71bd32daa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</p:txBody>
      </p:sp>
      <p:sp>
        <p:nvSpPr>
          <p:cNvPr id="3" name="QB_7_BD.19_1#12102494f?sp=1&amp;pid=f2302b646&amp;color=0,0,0&amp;vtp=1&amp;bbb=1"/>
          <p:cNvSpPr/>
          <p:nvPr/>
        </p:nvSpPr>
        <p:spPr>
          <a:xfrm>
            <a:off x="612648" y="1099391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功绩·功劳·功勋</a:t>
            </a:r>
            <a:endParaRPr lang="en-US" altLang="zh-CN" sz="2800" dirty="0"/>
          </a:p>
        </p:txBody>
      </p:sp>
      <p:pic>
        <p:nvPicPr>
          <p:cNvPr id="4" name="QB_7_BD.19_1#12102494f?pid=f2302b646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94965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7_BD.19_2#12102494f?pid=f2302b646&amp;color=0,0,0&amp;vtp=1&amp;bbb=1&amp;hb=1"/>
          <p:cNvSpPr/>
          <p:nvPr/>
        </p:nvSpPr>
        <p:spPr>
          <a:xfrm>
            <a:off x="612648" y="1725628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三者都含有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对事业的贡献或功劳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指功劳和业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常指较大的贡献和成就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语义程度在三者中居中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多用于重要事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指对事业的贡献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运用范围比另两个词语广泛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语义程度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在三者中最轻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它泛指贡献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多用于一般事情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指重大的贡献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特殊的功劳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语义程度最重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多用于有关国家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人民的重大事业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6" name="QB_7_BD.19_2#12102494f?pid=f2302b646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5213556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7_BD.19_3#12102494f?pid=f2302b646&amp;color=0,0,0&amp;vtp=1&amp;bbb=1&amp;hb=1"/>
          <p:cNvSpPr/>
          <p:nvPr/>
        </p:nvSpPr>
        <p:spPr>
          <a:xfrm>
            <a:off x="612648" y="4989528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这本书记录了“中国氢弹之父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”于敏等多位中华人民共和国的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式人物的事迹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8" name="QB_7_AN.20_1#12102494f.blank?pid=f2302b646&amp;color=0,0,0&amp;vpa=16&amp;vtp=1&amp;bbb=1"/>
          <p:cNvSpPr/>
          <p:nvPr/>
        </p:nvSpPr>
        <p:spPr>
          <a:xfrm>
            <a:off x="622967" y="5606748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功勋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1_1#ab6932108?sp=1&amp;pid=f2302b646&amp;color=0,0,0&amp;vtp=1&amp;bt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名副其实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·名不虚传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两者都指名实相符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名副其实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指名称或名声与实际相符合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名不虚传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指确实很好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不是空有虚名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干部应该全心全意为人民服务，做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的公仆。</a:t>
            </a:r>
            <a:endParaRPr lang="en-US" altLang="zh-CN" sz="2800" dirty="0"/>
          </a:p>
        </p:txBody>
      </p:sp>
      <p:pic>
        <p:nvPicPr>
          <p:cNvPr id="3" name="QB_7_BD.21_1#ab6932108?pid=f2302b646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133210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B_7_BD.21_2#ab6932108?pid=f2302b646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612268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7_AN.22_1#ab6932108.blank?pid=f2302b646&amp;color=0,0,0&amp;vpa=17&amp;vtp=1&amp;bbb=1"/>
          <p:cNvSpPr/>
          <p:nvPr/>
        </p:nvSpPr>
        <p:spPr>
          <a:xfrm>
            <a:off x="7074567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名副其实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_1#e11e2b33a?sp=1&amp;pid=71bd32da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形容声势浩大、场面热烈。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形容零散纷乱的样子。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拍着手喊痛快。多用来形容仇恨或公愤得到消除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义得到伸张后的快意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在后方决定作战策略，泛指筹划决策。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形容人来人往，非常热闹。</a:t>
            </a:r>
            <a:endParaRPr lang="en-US" altLang="zh-CN" sz="2800" dirty="0"/>
          </a:p>
        </p:txBody>
      </p:sp>
      <p:sp>
        <p:nvSpPr>
          <p:cNvPr id="3" name="QB_6_AN.24_1#e11e2b33a.blank?pid=71bd32daa&amp;color=0,0,0&amp;vpa=18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万马奔腾</a:t>
            </a:r>
            <a:endParaRPr lang="en-US" altLang="zh-CN" sz="2800" dirty="0"/>
          </a:p>
        </p:txBody>
      </p:sp>
      <p:sp>
        <p:nvSpPr>
          <p:cNvPr id="4" name="QB_6_AN.25_1#e11e2b33a.blank?pid=71bd32daa&amp;color=0,0,0&amp;vpa=19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七零八落</a:t>
            </a:r>
            <a:endParaRPr lang="en-US" altLang="zh-CN" sz="2800" dirty="0"/>
          </a:p>
        </p:txBody>
      </p:sp>
      <p:sp>
        <p:nvSpPr>
          <p:cNvPr id="5" name="QB_6_AN.26_1#e11e2b33a.blank?pid=71bd32daa&amp;color=0,0,0&amp;vpa=20&amp;vtp=1&amp;bbb=1"/>
          <p:cNvSpPr/>
          <p:nvPr/>
        </p:nvSpPr>
        <p:spPr>
          <a:xfrm>
            <a:off x="978566" y="30283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拍手称快</a:t>
            </a:r>
            <a:endParaRPr lang="en-US" altLang="zh-CN" sz="2800" dirty="0"/>
          </a:p>
        </p:txBody>
      </p:sp>
      <p:sp>
        <p:nvSpPr>
          <p:cNvPr id="6" name="QB_6_AN.27_1#e11e2b33a.blank?pid=71bd32daa&amp;color=0,0,0&amp;vpa=21&amp;vtp=1&amp;bbb=1"/>
          <p:cNvSpPr/>
          <p:nvPr/>
        </p:nvSpPr>
        <p:spPr>
          <a:xfrm>
            <a:off x="978566" y="43237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运筹帷幄</a:t>
            </a:r>
            <a:endParaRPr lang="en-US" altLang="zh-CN" sz="2800" dirty="0"/>
          </a:p>
        </p:txBody>
      </p:sp>
      <p:sp>
        <p:nvSpPr>
          <p:cNvPr id="7" name="QB_6_AN.28_1#e11e2b33a.blank?pid=71bd32daa&amp;color=0,0,0&amp;vpa=22&amp;vtp=1&amp;bbb=1"/>
          <p:cNvSpPr/>
          <p:nvPr/>
        </p:nvSpPr>
        <p:spPr>
          <a:xfrm>
            <a:off x="978566" y="49714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熙熙攘攘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9_1#bc2498120?sp=1&amp;pid=71bd32daa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正确使用标点符号——叹号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下列各句中的叹号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，和“说那就是吴起镇时，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队伍中顿时沸腾起来了！”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中的叹号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作用相同的一项是(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6_AN.30_1#bc2498120.bracket?pid=71bd32daa&amp;color=0,0,0&amp;vpa=23&amp;vtp=1"/>
          <p:cNvSpPr/>
          <p:nvPr/>
        </p:nvSpPr>
        <p:spPr>
          <a:xfrm>
            <a:off x="5525166" y="17710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6_BD.29_2#bc2498120.choices?pid=71bd32daa&amp;color=0,0,0&amp;vtp=1&amp;bbb=1"/>
          <p:cNvSpPr/>
          <p:nvPr/>
        </p:nvSpPr>
        <p:spPr>
          <a:xfrm>
            <a:off x="612648" y="24543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突然，“啪！”山谷里响起了清脆的枪声。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“二万五千里长征万岁！”口号声此起彼伏。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你给我住嘴！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你这算什么行军啊！</a:t>
            </a:r>
            <a:endParaRPr lang="en-US" altLang="zh-CN" sz="2800" dirty="0"/>
          </a:p>
        </p:txBody>
      </p:sp>
      <p:sp>
        <p:nvSpPr>
          <p:cNvPr id="5" name="QC_6_AS.31_1#bc2498120?pid=71bd32daa&amp;color=0,0,0&amp;vtp=1&amp;bbb=1&amp;hb=1"/>
          <p:cNvSpPr/>
          <p:nvPr/>
        </p:nvSpPr>
        <p:spPr>
          <a:xfrm>
            <a:off x="612648" y="50705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B项和题干中的叹号都表示感叹语气。A项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，表示声音短促或突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。C项，表示强烈的祈使语气。D项，表示强烈的反问语气。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1225064eb?pid=71bd32daa&amp;color=0,0,0&amp;vtp=1&amp;bt=1&amp;bbb=1&amp;hb=1"/>
          <p:cNvSpPr/>
          <p:nvPr/>
        </p:nvSpPr>
        <p:spPr>
          <a:xfrm>
            <a:off x="612648" y="468000"/>
            <a:ext cx="10963656" cy="609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叹号的常见用法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用于句子末尾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主要表示感叹语气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有时也可表示强烈的祈使语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反问语气等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为祖国的繁荣昌盛而奋斗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你给我出去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我哪里比得上他呀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用于拟声词后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表示声音短促或突然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咔嚓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一道闪电划破了夜空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咚咚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突然传来一阵急促的敲门声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225064eb?pid=71bd32daa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表示声音巨大或声音不断加大时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可叠用叹号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表达强烈语气时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也可叠用叹号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最多叠用三个叹号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在没有异常强烈的情感表达需要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时不宜叠用叹号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在这天崩地塌的声音中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女娲猛然醒来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这个吃人的旧社会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我要揭露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我要控诉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我要以死抗争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！！！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49a918cce?pid=7ae34a563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49a918cce?pid=7ae34a563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1.梳理叙述思路，探究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人物形象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了解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回忆录写人叙事的艺术特色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2.学习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场面描写和细节描写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以及运用恰当的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议论和抒情来表达感受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的写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作手法。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3.理解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长征的伟大意义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，体悟伟大的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革命人道主义精神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，传承革命文化。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225064eb?pid=71bd32daa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当句子包含疑问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感叹两种语气且都比较强烈时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如带有强烈感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情的反问句和带有惊愕语气的疑问句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可在问号后再加叹号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叹号各一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这么点困难就能把我们吓倒吗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他连这些最起码的常识都不懂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还敢说自己是高科技人才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15dfd90b?sp=1&amp;pid=dcb6b043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6_BD.32_1#d882d8299?sp=1&amp;pid=a15dfd90b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32_2#d882d8299?pid=a15dfd90b&amp;color=0,0,0&amp;tib=255,255,255&amp;vip=24#2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6010" y="1809454"/>
            <a:ext cx="6839979" cy="446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33_1#d882d8299.blank?pid=a15dfd90b&amp;color=0,0,0&amp;vpa=24&amp;vtp=1"/>
          <p:cNvSpPr/>
          <p:nvPr/>
        </p:nvSpPr>
        <p:spPr>
          <a:xfrm>
            <a:off x="3812670" y="1809454"/>
            <a:ext cx="1089267" cy="32004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部队到达吴起镇</a:t>
            </a:r>
            <a:endParaRPr lang="en-US" altLang="zh-CN" sz="2100" dirty="0"/>
          </a:p>
        </p:txBody>
      </p:sp>
      <p:sp>
        <p:nvSpPr>
          <p:cNvPr id="6" name="QB_6_AN.34_1#d882d8299.blank?pid=a15dfd90b&amp;color=0,0,0&amp;vpa=25&amp;vtp=1"/>
          <p:cNvSpPr/>
          <p:nvPr/>
        </p:nvSpPr>
        <p:spPr>
          <a:xfrm>
            <a:off x="5732910" y="2851870"/>
            <a:ext cx="4042685" cy="24688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毛主席亲自指挥吴起镇伏击战</a:t>
            </a:r>
            <a:endParaRPr lang="en-US" altLang="zh-CN" sz="2100" dirty="0"/>
          </a:p>
        </p:txBody>
      </p:sp>
      <p:sp>
        <p:nvSpPr>
          <p:cNvPr id="7" name="QB_6_AN.35_1#d882d8299.blank?pid=a15dfd90b&amp;color=0,0,0&amp;vpa=26&amp;vtp=1"/>
          <p:cNvSpPr/>
          <p:nvPr/>
        </p:nvSpPr>
        <p:spPr>
          <a:xfrm>
            <a:off x="6393352" y="4607518"/>
            <a:ext cx="2401855" cy="30175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中央红军与红二十五、二十七军会师</a:t>
            </a:r>
            <a:endParaRPr lang="en-US" altLang="zh-CN" sz="2100" dirty="0"/>
          </a:p>
        </p:txBody>
      </p:sp>
      <p:sp>
        <p:nvSpPr>
          <p:cNvPr id="8" name="QB_6_AN.36_1#d882d8299.blank?pid=a15dfd90b&amp;color=0,0,0&amp;vpa=27&amp;vtp=1"/>
          <p:cNvSpPr/>
          <p:nvPr/>
        </p:nvSpPr>
        <p:spPr>
          <a:xfrm>
            <a:off x="5854803" y="5167424"/>
            <a:ext cx="3790989" cy="27432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参会途中接受邓小平同志指示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9d1e8a44c?sp=1&amp;pid=a15dfd90b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</p:txBody>
      </p:sp>
      <p:sp>
        <p:nvSpPr>
          <p:cNvPr id="3" name="QB_6_BD.37_2#9d1e8a44c?sp=1&amp;pid=a15dfd90b&amp;color=0,0,0&amp;vtp=1&amp;bbb=1&amp;hb=1"/>
          <p:cNvSpPr/>
          <p:nvPr/>
        </p:nvSpPr>
        <p:spPr>
          <a:xfrm>
            <a:off x="612648" y="10993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《长征胜利万岁》是杨成武回忆长征历程的一篇文章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。本文通过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记叙在吴起镇伏击并歼灭敌军等事件和①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生动地展现出长征的艰苦卓绝，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赞叹了领导人的英明决断和③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的伟大精神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6_AN.38_1#9d1e8a44c.blank?pid=a15dfd90b&amp;color=0,0,0&amp;vpa=28&amp;vtp=1&amp;bbb=1&amp;hb=1"/>
          <p:cNvSpPr/>
          <p:nvPr/>
        </p:nvSpPr>
        <p:spPr>
          <a:xfrm>
            <a:off x="612648" y="171661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毛主席对长征伟大意义的总结</a:t>
            </a:r>
            <a:endParaRPr lang="en-US" altLang="zh-CN" sz="2800" dirty="0"/>
          </a:p>
        </p:txBody>
      </p:sp>
      <p:sp>
        <p:nvSpPr>
          <p:cNvPr id="5" name="QB_6_AN.39_1#9d1e8a44c.blank?pid=a15dfd90b&amp;color=0,0,0&amp;vpa=29&amp;vtp=1&amp;bbb=1&amp;hb=1"/>
          <p:cNvSpPr/>
          <p:nvPr/>
        </p:nvSpPr>
        <p:spPr>
          <a:xfrm>
            <a:off x="612648" y="236431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对长征胜利结束的欣喜和激动</a:t>
            </a:r>
            <a:endParaRPr lang="en-US" altLang="zh-CN" sz="2800" dirty="0"/>
          </a:p>
        </p:txBody>
      </p:sp>
      <p:sp>
        <p:nvSpPr>
          <p:cNvPr id="6" name="QB_6_AN.40_1#9d1e8a44c.blank?pid=a15dfd90b&amp;color=0,0,0&amp;vpa=30&amp;vtp=1&amp;bbb=1&amp;hb=1"/>
          <p:cNvSpPr/>
          <p:nvPr/>
        </p:nvSpPr>
        <p:spPr>
          <a:xfrm>
            <a:off x="612648" y="301201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红军战士不怕牺牲、勇往直前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407d7f74.fixed?pid=63ae3f19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7407d7f74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390cb1d2?pid=7407d7f74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学校组织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“长征记忆：深入解读与体验”活动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，旨在让学生深刻理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解和体验长征的历史与精神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。活动包括扮演红军战士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，模拟长征途中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的关键场景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，如翻雪山、过草地等，以增强学生的代入感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，让学生对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这段历史有更深刻的认识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。同时，通过分析《长征胜利万岁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》一文的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语言特点和叙事技巧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，提升学生的文学鉴赏能力，培养其创新思维。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bec53beb?pid=7407d7f74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长征记忆·长征艰辛的再现与意义</a:t>
            </a:r>
            <a:endParaRPr lang="en-US" altLang="zh-CN" sz="3000" dirty="0"/>
          </a:p>
        </p:txBody>
      </p:sp>
      <p:sp>
        <p:nvSpPr>
          <p:cNvPr id="3" name="QB_6_BD.53_1#0a3927ccb?sp=1&amp;pid=dbec53beb&amp;color=0,0,0&amp;vtp=1&amp;bbb=1&amp;hb=1&amp;hltap=1"/>
          <p:cNvSpPr/>
          <p:nvPr/>
        </p:nvSpPr>
        <p:spPr>
          <a:xfrm>
            <a:off x="612648" y="1115647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红军“度过了长途跋涉、征战万里的艰难岁月”，根据本文内容，特别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是毛主席的讲话，对长征的艰辛加以概括说明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4_1#0a3927ccb?sp=1&amp;pid=dbec53beb&amp;color=0,0,0&amp;vtp=1&amp;bbb=1&amp;hb=1&amp;hla=1"/>
          <p:cNvSpPr/>
          <p:nvPr/>
        </p:nvSpPr>
        <p:spPr>
          <a:xfrm>
            <a:off x="612648" y="2382766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历时长。从瑞金算起，十二个月零二天，共三百六十七天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地域广。走过了闽、粤、湘、黔、桂、滇、川、康、甘、陕，共十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。③行程远。最多的走了二万五千里。④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路途险。跨过巍巍雪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山，穿过茫茫草地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。⑤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军情急。天上每日几十架飞机侦察轰炸，地下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几十万大军围追堵截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。⑥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条件差。缺衣少食，武器装备落后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3_1#b5deede5d?sp=1&amp;pid=dbec53beb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请结合毛主席的讲话，概括长征的伟大意义。（5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4_1#b5deede5d?sp=1&amp;pid=dbec53beb&amp;color=0,0,0&amp;vtp=1&amp;bt=1&amp;bbb=1&amp;hb=1&amp;hla=1"/>
          <p:cNvSpPr/>
          <p:nvPr/>
        </p:nvSpPr>
        <p:spPr>
          <a:xfrm>
            <a:off x="612648" y="1105488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长征的胜利创造了历史。长征是一次名副其实的、前所未有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的远征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长征是宣言书。长征的胜利宣告了红军战略转移取得了成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功，宣告了帝国主义和蒋介石围追堵截的破产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长征是宣传队。它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向十一个省内大约两万万人民宣布，只有红军的道路，才是解放他们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的道路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长征是播种机。长征散布了许多种子在十一个省内，发芽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长叶、开花、结果，将来是会有收获的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。⑤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长征的胜利证明了中国共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产党的领导能力。只有跟着共产党，中国革命才能取得成功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669afc2c?pid=7407d7f74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长征记忆·展现红军战士形象</a:t>
            </a:r>
            <a:endParaRPr lang="en-US" altLang="zh-CN" sz="3000" dirty="0"/>
          </a:p>
        </p:txBody>
      </p:sp>
      <p:sp>
        <p:nvSpPr>
          <p:cNvPr id="3" name="QB_6_BD.53_1#3ac3c9634?sp=1&amp;pid=d669afc2c&amp;color=0,0,0&amp;vtp=1&amp;bbb=1&amp;hb=1&amp;hltap=1"/>
          <p:cNvSpPr/>
          <p:nvPr/>
        </p:nvSpPr>
        <p:spPr>
          <a:xfrm>
            <a:off x="612648" y="1115647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本文展现了红军战士们怎样的形象特点？（5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4_1#3ac3c9634?sp=1&amp;pid=d669afc2c&amp;color=0,0,0&amp;vtp=1&amp;bbb=1&amp;hb=1&amp;hla=1"/>
          <p:cNvSpPr/>
          <p:nvPr/>
        </p:nvSpPr>
        <p:spPr>
          <a:xfrm>
            <a:off x="612648" y="1636435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坚强乐观，对革命胜利充满信心。经历了艰难的长途跋涉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终于迎来了长征的胜利，战士们沸腾欢呼；在全军干部会议上，听了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毛主席的讲话后，战士们对中国革命的胜利充满信心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不怕牺牲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英勇作战。在吴起镇战斗中，战士们虽然需要休整，但是为了保卫革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命胜利果实，他们奋不顾身地投入战斗，并且取得了胜利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亲民爱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民，也深受百姓爱戴。军委警卫连、工兵连消灭了让老百姓恨之入骨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的反动民团，老百姓欢天喜地，抬着猪、羊来慰问红军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2#3ac3c9634?pid=d669afc2c&amp;color=0,0,0&amp;mp=1&amp;vtp=1&amp;bt=1&amp;bbb=1&amp;hb=1&amp;hltap=1"/>
          <p:cNvSpPr/>
          <p:nvPr/>
        </p:nvSpPr>
        <p:spPr>
          <a:xfrm>
            <a:off x="612648" y="4934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3_1#3ac3c9634?pid=d669afc2c&amp;color=0,0,0&amp;mp=1&amp;vtp=1&amp;bt=1&amp;bbb=1&amp;hb=1&amp;hla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遵守军纪，服从指挥。在战斗中，红军听从统一指挥，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歼灭敌军。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不畏艰难险阻，勇往直前，自强不息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。本文通过对长征艰辛过程的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，表现了红军不畏艰难险阻、勇往直前、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自强不息的形象。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7e7fd8a7?pid=7407d7f74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长征记忆·文章语言特点与叙事技巧的鉴赏</a:t>
            </a:r>
            <a:endParaRPr lang="en-US" altLang="zh-CN" sz="3000" dirty="0"/>
          </a:p>
        </p:txBody>
      </p:sp>
      <p:sp>
        <p:nvSpPr>
          <p:cNvPr id="3" name="QB_6_BD.53_1#6e4d7842b?sp=1&amp;pid=c7e7fd8a7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本文的语言有什么特点？请举例分析。（从简洁、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生动角度作答）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4_1#6e4d7842b?sp=1&amp;pid=c7e7fd8a7&amp;color=0,0,0&amp;vtp=1&amp;bbb=1&amp;hb=1&amp;hla=1"/>
          <p:cNvSpPr/>
          <p:nvPr/>
        </p:nvSpPr>
        <p:spPr>
          <a:xfrm>
            <a:off x="612648" y="238310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本文语言简洁而又生动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。①善于运用短句，简洁紧凑，如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“苏维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!多么亲切的名字啊，见了她，像见到久别重逢的亲人”。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②本文描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述战争场面的语言生动形象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，如“突然，‘啪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!’山谷里响起了清脆的枪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”。③本文运用了比喻、排比等修辞手法增强表现力，如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“长征是宣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，长征是宣传队，长征是播种机”。（每点2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3ae3f193.fixed?pid=7ae34a563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中国革命传统作品研习——伟大的复兴</a:t>
            </a:r>
            <a:endParaRPr lang="en-US" altLang="zh-CN" sz="4000" dirty="0"/>
          </a:p>
        </p:txBody>
      </p:sp>
      <p:sp>
        <p:nvSpPr>
          <p:cNvPr id="3" name="C_3#63ae3f193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63ae3f193.fixed?pid=7ae34a563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第2课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长征胜利万岁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*大战中的插曲</a:t>
            </a:r>
            <a:endParaRPr lang="en-US" altLang="zh-CN" sz="3200" dirty="0"/>
          </a:p>
        </p:txBody>
      </p:sp>
      <p:sp>
        <p:nvSpPr>
          <p:cNvPr id="5" name="C_3_BD#63ae3f193.fixed?pid=7ae34a563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长征胜利万岁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5_1#06d45ddf4?pid=c7e7fd8a7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结合本文语境，从描写手法或表现手法等角度赏析下面的句子。（6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</p:txBody>
      </p:sp>
      <p:sp>
        <p:nvSpPr>
          <p:cNvPr id="3" name="QB_7_BD.46_1#625cf6d57?sp=1&amp;pid=06d45ddf4&amp;color=0,0,0&amp;vtp=1&amp;bbb=1&amp;hb=1"/>
          <p:cNvSpPr/>
          <p:nvPr/>
        </p:nvSpPr>
        <p:spPr>
          <a:xfrm>
            <a:off x="612648" y="108523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战士们在一旁手里握着枪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眼睛紧盯着川里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从他们的神情可以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此刻谁都心里痒痒的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恨不得一下扑过去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将敌人彻底消灭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800" dirty="0"/>
          </a:p>
        </p:txBody>
      </p:sp>
      <p:sp>
        <p:nvSpPr>
          <p:cNvPr id="4" name="QB_7_AN.47_1#625cf6d57.blank?pid=06d45ddf4&amp;color=0,0,0&amp;vpa=31&amp;vtp=1&amp;bbb=1&amp;hb=1"/>
          <p:cNvSpPr/>
          <p:nvPr/>
        </p:nvSpPr>
        <p:spPr>
          <a:xfrm>
            <a:off x="612648" y="29978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运用细节描写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，（1分）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表现了战士们急欲消灭敌人的强烈愿望。（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3_1#419358aae?sp=1&amp;pid=06d45ddf4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虽然那天天降大雪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我们仍穿着单衣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但情绪很高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心里始终觉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得是热乎乎的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7_AN.54_1#419358aae?sp=1&amp;pid=06d45ddf4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“天降大雪”与“心里始终觉得是热乎乎的”的对比，（1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突出了战士们的革命热情与战斗胜利后的喜悦，表现出战士们饱满的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激情和高昂的士气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3_1#b1bd8337d?sp=1&amp;pid=c7e7fd8a7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作者运用了哪些手法表现战士们到达陕北后兴奋、激动的心情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合本文内容进行分析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4_1#b1bd8337d?sp=1&amp;pid=c7e7fd8a7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1）正面描写：①场面描写。比如，红四团到达吴起镇后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“欢叫着冲着跑了下去”的欢乐、热烈的场面。②动作描写。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对同志们到达吴起镇时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“欢叫”“冲”“跑”的动作描写。③心理描写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我们仍穿着单衣，但情绪很高，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心里始终觉得是热乎乎的”。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2#b1bd8337d?pid=c7e7fd8a7&amp;color=0,0,0&amp;mp=1&amp;vtp=1&amp;bt=1&amp;bbb=1&amp;hb=1&amp;hltap=1"/>
          <p:cNvSpPr/>
          <p:nvPr/>
        </p:nvSpPr>
        <p:spPr>
          <a:xfrm>
            <a:off x="612648" y="4934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3_1#b1bd8337d?pid=c7e7fd8a7&amp;color=0,0,0&amp;mp=1&amp;vtp=1&amp;bt=1&amp;bbb=1&amp;hb=1&amp;hla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（2）侧面描写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：运用环境描写有力地烘托出战士们在长征胜利后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的兴奋和激动的心情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。如开头部分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“吴起镇披着灿烂的阳光在欢迎我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”，“灿烂的阳光”烘托出战士们灿烂的心情；结尾部分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“这时太阳在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天空露出了笑脸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，阳光灿烂”，太阳的“笑脸”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映射出战士们的笑脸。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9573a90b2?pid=c7e7fd8a7&amp;color=0,0,0&amp;vtp=1&amp;bt=1&amp;bbb=1&amp;hb=1"/>
          <p:cNvSpPr/>
          <p:nvPr/>
        </p:nvSpPr>
        <p:spPr>
          <a:xfrm>
            <a:off x="612648" y="468000"/>
            <a:ext cx="10963656" cy="624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场面描写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场面描写就是对一个特定的时间与地点内许多人物活动的总体情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况的描写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场面描写一般由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它是叙事性作品的基本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构成单位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是刻画人物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展开情节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表现主题的主要手段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常见的场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面有劳动场面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战斗场面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运动场面以及会议场面等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场面描写要表现出一种特定的气氛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单一的表达方式和表现手法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是不够的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要综合运用记叙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抒情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议论等多种表达方式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及衬托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象征等多种表现手法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这样才能使场面变成一幅生动而充满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感染力的图画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场面描写的作用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塑造人物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渲染气氛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烘托事物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暗示主题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3_1#428a64a08?sp=1&amp;pid=c7e7fd8a7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本文是一篇回忆录，请结合具体内容赏析其叙事特征。（6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4_1#428a64a08?sp=1&amp;pid=c7e7fd8a7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叙事结构清晰，围绕时间和地点两条线索来组织材料。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种叙述方式相结合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，使文章在结构清晰、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逻辑严密的同时又富于变化。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3c6f5cee?pid=c7e7fd8a7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叙事特征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分析叙事特征主要从叙述人称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叙述视角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叙述顺序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叙述方式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等方面入手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叙述人称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第一人称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只能局限于叙述人的所见所闻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能使文章显得真实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拉近与读者的距离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便于抒发作者自己和人物的思想感情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3c6f5cee?pid=c7e7fd8a7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第二人称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拉近了叙述者与人物之间的距离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增强了文章的抒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情性和亲切感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便于情感交流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营造了一种亲切的氛围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把要表现的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事物更亲切地表现出来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第三人称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以局外人的视点进行叙述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相对自由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可以深入人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物内心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将人物的心理活动告诉读者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便于展示不同人物在不同地点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同时发生的事情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3c6f5cee?pid=c7e7fd8a7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叙述视角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全知视角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外视角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叙述者无所不知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既能写客观存在的东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又能写一个人的主观世界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还能同时写不同时空中发生的事情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有限视角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内视角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叙述者是隐藏于故事中的一个人物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至就是主人公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能参与事件的发生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发展等过程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叙述顺序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包括顺叙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插叙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补叙和平叙等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包括对话式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独白式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重复式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双线索式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片段式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交叉式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与现实交织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梦境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与现实交织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3537dba9?pid=7407d7f74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长征记忆·长征精神的感悟与反思</a:t>
            </a:r>
            <a:endParaRPr lang="en-US" altLang="zh-CN" sz="3000" dirty="0"/>
          </a:p>
        </p:txBody>
      </p:sp>
      <p:sp>
        <p:nvSpPr>
          <p:cNvPr id="3" name="QB_6_BD.53_1#727d87b23?sp=1&amp;pid=03537dba9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班级围绕“长征精神”话题召开座谈会，有同学认为如今社会安定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活富裕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，我们不必再回顾长征的艰辛了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；有同学认为应该继续发扬长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征精神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。对此，你有什么看法？请简要分析。（4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4_1#727d87b23?sp=1&amp;pid=03537dba9&amp;color=0,0,0&amp;vtp=1&amp;bbb=1&amp;hb=1&amp;hla=1"/>
          <p:cNvSpPr/>
          <p:nvPr/>
        </p:nvSpPr>
        <p:spPr>
          <a:xfrm>
            <a:off x="612648" y="302318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示例）我认为当下应继续发扬长征精神。（1分）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①发扬长征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精神有利于树立崇高的理想与坚定的信念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在困难重重的长征路上，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崇高的理想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、坚定的信念激励和指引着红军一路向前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。崇高的理想与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坚定的信念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，能够为我们的学习与生活指明前进的方向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，提供前进的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dcb6b0439?lid=dcb6b0439&amp;cid=dcb6b0439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dcb6b0439?lid=dcb6b0439&amp;cid=dcb6b0439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dcb6b0439?lid=7407d7f74&amp;cid=7407d7f74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dcb6b0439?lid=7407d7f74&amp;cid=7407d7f74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1#727d87b23?sp=1&amp;pid=03537dba9&amp;color=0,0,0&amp;vtp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3_1#727d87b23?sp=1&amp;pid=03537dba9&amp;color=0,0,0&amp;vtp=1&amp;bbb=1&amp;hb=1&amp;hla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发扬长征精神有利于培养不畏艰险、坚持奋斗的品质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红军凭借着不畏艰险、坚持奋斗的品质，在敌军的围追堵截之下取得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长征的胜利。在生活富裕的今天，长征精神启示我们应戒骄戒躁，以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不怕困难、不怕挑战的奋斗精神，走好自己的人生路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。（1分）③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发扬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长征精神有利于始终保持乐观主义精神。革命乐观主义精神是长征胜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利的关键因素之一。虽然山高水险、条件艰苦，但红军始终没有放弃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希望。正是这样的革命乐观主义精神，让他们成为一支不可战胜的队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伍。这启示我们在遭遇挫折时，不要轻易低头，要坚信希望就在前方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cb6b0439.fixed?pid=63ae3f19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dcb6b0439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24762952?pid=dcb6b043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sp>
        <p:nvSpPr>
          <p:cNvPr id="3" name="P_6_BD#48e22d1d6?pid=c24762952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杨成武（1914—2004），福建长汀人，中国无产阶级革命家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。他参加过中央革命根据地第一次至第五次反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“围剿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”作战和二万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五千里长征，还参加过抗日战争、解放战争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、抗美援朝战争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，为中华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人民共和国立下了不朽功勋。1955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年被授予上将军衔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：《忆长征》《冀中平原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的地道斗争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》《杨成武军事文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80452161?pid=dcb6b0439&amp;color=0,0,0&amp;vtp=1&amp;bt=1&amp;bbb=1"/>
          <p:cNvSpPr/>
          <p:nvPr/>
        </p:nvSpPr>
        <p:spPr>
          <a:xfrm>
            <a:off x="612648" y="466345"/>
            <a:ext cx="10963656" cy="697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b4ee48cb9?pid=280452161&amp;color=0,0,0&amp;vtp=1&amp;bbb=1&amp;hb=1"/>
          <p:cNvSpPr/>
          <p:nvPr/>
        </p:nvSpPr>
        <p:spPr>
          <a:xfrm>
            <a:off x="612648" y="1151462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1934年10月，第五次反“围剿”失败后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红军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主力为摆脱国民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党军队的包围追击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，被迫实行战略性转移，退出中央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行长征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。1936年10月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，红军三大主力会师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，标志着万里长征的胜利结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束。</a:t>
            </a:r>
            <a:endParaRPr lang="en-US" altLang="zh-CN" sz="2800" dirty="0"/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本文就是长征的参与者杨成武将军对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1935年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10月红军胜利到达吴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起镇后发生的一些事情的回忆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，记录了他的经历和感想。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9cb08b10?pid=dcb6b043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9884d9c7a?sp=1&amp;pid=c9cb08b10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长征精神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长征精神是中国共产党在二万五千里长征中创造的革命精神。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1934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年至1936年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，中国工农红军经历的二万五千里长征是人类战争史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上的奇迹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伟大长征精神，就是把全国人民和中华民族的根本利益看得高于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，坚定革命的理想和信念，坚信正义事业必然胜利的精神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；就是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为了救国救民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，不怕任何艰难险阻，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不惜付出一切牺牲的精神；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9884d9c7a?sp=1&amp;pid=c9cb08b10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就是坚持独立自主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、实事求是，一切从实际出发的精神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；就是顾全大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局、严守纪律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、紧密团结的精神；就是紧紧依靠人民群众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，同人民群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众生死相依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、患难与共、艰苦奋斗的精神。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伟大长征精神，是中国共产党人及其领导的人民军队革命风范的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生动反映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，是中华民族自强不息的民族品格的集中展示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，是以爱国主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义为核心的民族精神的最高体现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9654</Words>
  <Application>WPS 演示</Application>
  <PresentationFormat>宽屏</PresentationFormat>
  <Paragraphs>448</Paragraphs>
  <Slides>40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54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Calibri</vt:lpstr>
      <vt:lpstr>Arial Unicode MS</vt:lpstr>
      <vt:lpstr>等线</vt:lpstr>
      <vt:lpstr>楷体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7</cp:revision>
  <dcterms:created xsi:type="dcterms:W3CDTF">2025-03-28T14:30:00Z</dcterms:created>
  <dcterms:modified xsi:type="dcterms:W3CDTF">2025-09-03T03:41:46Z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A64720C5FCB7457FA09210C03A47DDFE_12</vt:lpwstr>
  </property>
  <property fmtid="{D5CDD505-2E9C-101B-9397-08002B2CF9AE}" pid="3" name="KSOProductBuildVer">
    <vt:lpwstr>2052-12.1.0.22529</vt:lpwstr>
  </property>
</Properties>
</file>